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E80CE-8AEC-42C5-9B47-DA4BBF4D6C86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2A36E-6250-4968-BC42-5E0AB26C7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0F9BD44-AC4E-4EC0-B5F1-A97E10B6F854}" type="datetime1">
              <a:rPr lang="en-US" smtClean="0"/>
              <a:pPr/>
              <a:t>5/14/2020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BE9A37-712A-4686-A118-095600242A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0229E9-DF11-49B9-8525-17D214BB6C05}" type="datetime1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E9A37-712A-4686-A118-095600242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91CC9-D4FD-4B79-A343-80C6C6E6C21E}" type="datetime1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E9A37-712A-4686-A118-095600242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55185-EBFE-4A58-A4DB-14BA5719F670}" type="datetime1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E9A37-712A-4686-A118-095600242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525AFB4-17BE-406C-B72D-D7B55B159334}" type="datetime1">
              <a:rPr lang="en-US" smtClean="0"/>
              <a:pPr/>
              <a:t>5/14/2020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BE9A37-712A-4686-A118-095600242A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9245D2-EE84-441B-8541-8044D8CC18F3}" type="datetime1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DBE9A37-712A-4686-A118-095600242A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3A79D-4F8F-46F1-A4CF-93A02A6DBE22}" type="datetime1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DBE9A37-712A-4686-A118-095600242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3AC368-7057-4DA3-B95A-53ABED4C2F6A}" type="datetime1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E9A37-712A-4686-A118-095600242A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CEC44C-244E-4E5E-89B2-A7CAC70F2490}" type="datetime1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E9A37-712A-4686-A118-095600242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0F907AE-3DFE-4D5F-914C-AD943D50B47E}" type="datetime1">
              <a:rPr lang="en-US" smtClean="0"/>
              <a:pPr/>
              <a:t>5/14/2020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BE9A37-712A-4686-A118-095600242A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468B9AC-F532-4471-91DF-C57D9C5E7018}" type="datetime1">
              <a:rPr lang="en-US" smtClean="0"/>
              <a:pPr/>
              <a:t>5/14/2020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BE9A37-712A-4686-A118-095600242A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C2ECB54-8A5F-4EA1-B8FE-E4A7EA384F8C}" type="datetime1">
              <a:rPr lang="en-US" smtClean="0"/>
              <a:pPr/>
              <a:t>5/14/2020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DBE9A37-712A-4686-A118-095600242A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4546" y="381001"/>
            <a:ext cx="5214974" cy="1833553"/>
          </a:xfrm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dirty="0" smtClean="0">
                <a:solidFill>
                  <a:srgbClr val="C00000"/>
                </a:solidFill>
              </a:rPr>
              <a:t>Размера</a:t>
            </a:r>
            <a:br>
              <a:rPr lang="sr-Cyrl-RS" dirty="0" smtClean="0">
                <a:solidFill>
                  <a:srgbClr val="C00000"/>
                </a:solidFill>
              </a:rPr>
            </a:br>
            <a:r>
              <a:rPr lang="sr-Cyrl-RS" dirty="0" smtClean="0">
                <a:solidFill>
                  <a:srgbClr val="C00000"/>
                </a:solidFill>
              </a:rPr>
              <a:t>- обрада -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8" y="3071810"/>
            <a:ext cx="3000396" cy="1252542"/>
          </a:xfrm>
          <a:ln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r-Cyrl-RS" dirty="0" smtClean="0">
                <a:solidFill>
                  <a:srgbClr val="002060"/>
                </a:solidFill>
              </a:rPr>
              <a:t>    </a:t>
            </a:r>
            <a:r>
              <a:rPr lang="sr-Cyrl-R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R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Cyrl-R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.05.2020</a:t>
            </a:r>
            <a:r>
              <a:rPr lang="sr-Cyrl-RS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sr-Cyrl-RS" dirty="0" smtClean="0">
                <a:solidFill>
                  <a:srgbClr val="002060"/>
                </a:solidFill>
              </a:rPr>
              <a:t>    5. разред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 descr="ilustracija-matemat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214686"/>
            <a:ext cx="5080034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Right Arrow 8"/>
          <p:cNvSpPr/>
          <p:nvPr/>
        </p:nvSpPr>
        <p:spPr>
          <a:xfrm>
            <a:off x="5715008" y="5715016"/>
            <a:ext cx="1785950" cy="2857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715140" y="5929330"/>
            <a:ext cx="1785950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358050" y="6143644"/>
            <a:ext cx="1785950" cy="28575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4294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dirty="0" smtClean="0"/>
              <a:t>       Свака географска карта представља</a:t>
            </a:r>
          </a:p>
          <a:p>
            <a:pPr>
              <a:buNone/>
            </a:pPr>
            <a:r>
              <a:rPr lang="sr-Cyrl-RS" dirty="0" smtClean="0"/>
              <a:t>умањену реалну слику неког дела </a:t>
            </a:r>
          </a:p>
          <a:p>
            <a:pPr>
              <a:buNone/>
            </a:pPr>
            <a:r>
              <a:rPr lang="sr-Cyrl-RS" dirty="0" smtClean="0"/>
              <a:t>површине Земљине лопте. Карте се цртају</a:t>
            </a:r>
          </a:p>
          <a:p>
            <a:pPr>
              <a:buNone/>
            </a:pPr>
            <a:r>
              <a:rPr lang="sr-Cyrl-RS" dirty="0" smtClean="0"/>
              <a:t>тако да односи међу нацртаним величинама</a:t>
            </a:r>
          </a:p>
          <a:p>
            <a:pPr>
              <a:buNone/>
            </a:pPr>
            <a:r>
              <a:rPr lang="sr-Cyrl-RS" dirty="0" smtClean="0"/>
              <a:t>одговарају односима стварних величина </a:t>
            </a:r>
          </a:p>
          <a:p>
            <a:pPr>
              <a:buNone/>
            </a:pPr>
            <a:r>
              <a:rPr lang="sr-Cyrl-RS" dirty="0" smtClean="0"/>
              <a:t>које оне представљају.</a:t>
            </a:r>
          </a:p>
          <a:p>
            <a:pPr>
              <a:buNone/>
            </a:pPr>
            <a:r>
              <a:rPr lang="sr-Cyrl-RS" dirty="0" smtClean="0"/>
              <a:t>        На пример, ако је растојање од 10 </a:t>
            </a:r>
            <a:r>
              <a:rPr lang="sr-Latn-RS" dirty="0" smtClean="0"/>
              <a:t>km</a:t>
            </a:r>
            <a:endParaRPr lang="sr-Cyrl-RS" dirty="0" smtClean="0"/>
          </a:p>
          <a:p>
            <a:pPr>
              <a:buNone/>
            </a:pPr>
            <a:r>
              <a:rPr lang="sr-Cyrl-RS" dirty="0" smtClean="0"/>
              <a:t>представљено на карти као 2 </a:t>
            </a:r>
            <a:r>
              <a:rPr lang="sr-Latn-RS" dirty="0" smtClean="0"/>
              <a:t>cm</a:t>
            </a:r>
            <a:r>
              <a:rPr lang="sr-Cyrl-RS" dirty="0" smtClean="0"/>
              <a:t>, онда је </a:t>
            </a:r>
          </a:p>
          <a:p>
            <a:pPr>
              <a:buNone/>
            </a:pPr>
            <a:r>
              <a:rPr lang="sr-Cyrl-RS" dirty="0" smtClean="0"/>
              <a:t>растојање од 20 </a:t>
            </a:r>
            <a:r>
              <a:rPr lang="sr-Latn-RS" dirty="0" smtClean="0"/>
              <a:t>km</a:t>
            </a:r>
            <a:r>
              <a:rPr lang="sr-Cyrl-RS" dirty="0" smtClean="0"/>
              <a:t> представљено на карти </a:t>
            </a:r>
          </a:p>
          <a:p>
            <a:pPr>
              <a:buNone/>
            </a:pPr>
            <a:r>
              <a:rPr lang="sr-Cyrl-RS" dirty="0" smtClean="0"/>
              <a:t>као 4 </a:t>
            </a:r>
            <a:r>
              <a:rPr lang="sr-Latn-RS" dirty="0" smtClean="0"/>
              <a:t>cm</a:t>
            </a:r>
            <a:r>
              <a:rPr lang="sr-Cyrl-RS" dirty="0" smtClean="0"/>
              <a:t>, а растојање од 5 </a:t>
            </a:r>
            <a:r>
              <a:rPr lang="sr-Latn-RS" dirty="0" smtClean="0"/>
              <a:t>km</a:t>
            </a:r>
            <a:r>
              <a:rPr lang="sr-Cyrl-RS" dirty="0" smtClean="0"/>
              <a:t> представљено</a:t>
            </a:r>
          </a:p>
          <a:p>
            <a:pPr>
              <a:buNone/>
            </a:pPr>
            <a:r>
              <a:rPr lang="sr-Cyrl-RS" dirty="0" smtClean="0"/>
              <a:t>је на карти као 1 </a:t>
            </a:r>
            <a:r>
              <a:rPr lang="sr-Latn-RS" dirty="0" smtClean="0"/>
              <a:t>cm</a:t>
            </a:r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571472" y="428604"/>
            <a:ext cx="500066" cy="214314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71472" y="3357562"/>
            <a:ext cx="571504" cy="214314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214942" y="5786454"/>
            <a:ext cx="1785950" cy="28575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143636" y="6000768"/>
            <a:ext cx="1785950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929454" y="6215082"/>
            <a:ext cx="1785950" cy="28575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9A37-712A-4686-A118-095600242A1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85786" y="6143644"/>
            <a:ext cx="4212264" cy="274320"/>
          </a:xfrm>
        </p:spPr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329642" cy="64294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dirty="0" smtClean="0"/>
              <a:t> </a:t>
            </a:r>
            <a:endParaRPr lang="en-US" dirty="0"/>
          </a:p>
        </p:txBody>
      </p:sp>
      <p:pic>
        <p:nvPicPr>
          <p:cNvPr id="4" name="Picture 3" descr="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714356"/>
            <a:ext cx="3370684" cy="2517522"/>
          </a:xfrm>
          <a:prstGeom prst="rect">
            <a:avLst/>
          </a:prstGeom>
          <a:ln w="190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214818"/>
            <a:ext cx="7948557" cy="171451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642910" y="1785926"/>
            <a:ext cx="1714512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Left Arrow 8"/>
          <p:cNvSpPr/>
          <p:nvPr/>
        </p:nvSpPr>
        <p:spPr>
          <a:xfrm rot="20671309">
            <a:off x="6724886" y="2001272"/>
            <a:ext cx="785818" cy="1785950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786446" y="6000768"/>
            <a:ext cx="1785950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786578" y="6215082"/>
            <a:ext cx="1785950" cy="28575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9A37-712A-4686-A118-095600242A1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1142976" y="6286520"/>
            <a:ext cx="4212264" cy="274320"/>
          </a:xfrm>
        </p:spPr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5000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4294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dirty="0" smtClean="0"/>
              <a:t>         </a:t>
            </a:r>
            <a:r>
              <a:rPr lang="sr-Cyrl-RS" i="1" dirty="0" smtClean="0">
                <a:solidFill>
                  <a:srgbClr val="002060"/>
                </a:solidFill>
              </a:rPr>
              <a:t>Количник две величине </a:t>
            </a:r>
            <a:r>
              <a:rPr lang="sr-Cyrl-RS" dirty="0" smtClean="0"/>
              <a:t>(дате у истим</a:t>
            </a:r>
          </a:p>
          <a:p>
            <a:pPr>
              <a:buNone/>
            </a:pPr>
            <a:r>
              <a:rPr lang="sr-Cyrl-RS" dirty="0" smtClean="0"/>
              <a:t>јединицама мере) називамо </a:t>
            </a:r>
            <a:r>
              <a:rPr lang="sr-Cyrl-RS" b="1" u="sng" dirty="0" smtClean="0">
                <a:solidFill>
                  <a:srgbClr val="C00000"/>
                </a:solidFill>
              </a:rPr>
              <a:t>размером</a:t>
            </a:r>
            <a:r>
              <a:rPr lang="sr-Cyrl-RS" dirty="0" smtClean="0"/>
              <a:t> </a:t>
            </a:r>
            <a:r>
              <a:rPr lang="sr-Cyrl-RS" i="1" dirty="0" smtClean="0">
                <a:solidFill>
                  <a:srgbClr val="002060"/>
                </a:solidFill>
              </a:rPr>
              <a:t>тих</a:t>
            </a:r>
          </a:p>
          <a:p>
            <a:pPr>
              <a:buNone/>
            </a:pPr>
            <a:r>
              <a:rPr lang="sr-Cyrl-RS" i="1" dirty="0" smtClean="0">
                <a:solidFill>
                  <a:srgbClr val="002060"/>
                </a:solidFill>
              </a:rPr>
              <a:t>величина</a:t>
            </a:r>
            <a:r>
              <a:rPr lang="sr-Cyrl-RS" dirty="0" smtClean="0"/>
              <a:t>, а </a:t>
            </a:r>
            <a:r>
              <a:rPr lang="sr-Cyrl-RS" i="1" dirty="0" smtClean="0">
                <a:solidFill>
                  <a:srgbClr val="002060"/>
                </a:solidFill>
              </a:rPr>
              <a:t>вредност тог израза </a:t>
            </a:r>
            <a:r>
              <a:rPr lang="sr-Cyrl-RS" dirty="0" smtClean="0"/>
              <a:t>називамо </a:t>
            </a:r>
          </a:p>
          <a:p>
            <a:pPr>
              <a:buNone/>
            </a:pPr>
            <a:r>
              <a:rPr lang="sr-Cyrl-RS" b="1" u="sng" dirty="0" smtClean="0">
                <a:solidFill>
                  <a:srgbClr val="C00000"/>
                </a:solidFill>
              </a:rPr>
              <a:t>вредношћу размере</a:t>
            </a:r>
            <a:r>
              <a:rPr lang="sr-Cyrl-RS" dirty="0" smtClean="0"/>
              <a:t>.</a:t>
            </a:r>
          </a:p>
          <a:p>
            <a:pPr>
              <a:buNone/>
            </a:pPr>
            <a:r>
              <a:rPr lang="sr-Cyrl-RS" dirty="0" smtClean="0"/>
              <a:t>         </a:t>
            </a:r>
            <a:r>
              <a:rPr lang="sr-Cyrl-RS" i="1" dirty="0" smtClean="0">
                <a:solidFill>
                  <a:srgbClr val="002060"/>
                </a:solidFill>
              </a:rPr>
              <a:t>Величине</a:t>
            </a:r>
            <a:r>
              <a:rPr lang="sr-Cyrl-RS" dirty="0" smtClean="0"/>
              <a:t> које се у размери јављају  </a:t>
            </a:r>
          </a:p>
          <a:p>
            <a:pPr>
              <a:buNone/>
            </a:pPr>
            <a:r>
              <a:rPr lang="sr-Cyrl-RS" dirty="0" smtClean="0"/>
              <a:t>називамо </a:t>
            </a:r>
            <a:r>
              <a:rPr lang="sr-Cyrl-RS" b="1" u="sng" dirty="0" smtClean="0">
                <a:solidFill>
                  <a:srgbClr val="C00000"/>
                </a:solidFill>
              </a:rPr>
              <a:t>члановима размере</a:t>
            </a:r>
            <a:r>
              <a:rPr lang="sr-Cyrl-RS" dirty="0" smtClean="0"/>
              <a:t>.  Уколико </a:t>
            </a:r>
          </a:p>
          <a:p>
            <a:pPr>
              <a:buNone/>
            </a:pPr>
            <a:r>
              <a:rPr lang="sr-Cyrl-RS" dirty="0" smtClean="0"/>
              <a:t>размере имају једнаке вредности, кажемо </a:t>
            </a:r>
          </a:p>
          <a:p>
            <a:pPr>
              <a:buNone/>
            </a:pPr>
            <a:r>
              <a:rPr lang="sr-Cyrl-RS" dirty="0" smtClean="0"/>
              <a:t>да су и оне </a:t>
            </a:r>
            <a:r>
              <a:rPr lang="sr-Cyrl-RS" dirty="0" smtClean="0">
                <a:solidFill>
                  <a:srgbClr val="C00000"/>
                </a:solidFill>
              </a:rPr>
              <a:t>једнаке</a:t>
            </a:r>
            <a:r>
              <a:rPr lang="sr-Cyrl-RS" dirty="0" smtClean="0"/>
              <a:t>. На следећем примеру </a:t>
            </a:r>
          </a:p>
          <a:p>
            <a:pPr>
              <a:buNone/>
            </a:pPr>
            <a:r>
              <a:rPr lang="sr-Cyrl-RS" dirty="0" smtClean="0"/>
              <a:t>наведене су </a:t>
            </a:r>
            <a:r>
              <a:rPr lang="sr-Cyrl-RS" u="sng" dirty="0" smtClean="0"/>
              <a:t>три једнаке размере</a:t>
            </a:r>
            <a:r>
              <a:rPr lang="sr-Cyrl-RS" dirty="0" smtClean="0"/>
              <a:t>.</a:t>
            </a:r>
          </a:p>
          <a:p>
            <a:pPr>
              <a:buNone/>
            </a:pPr>
            <a:r>
              <a:rPr lang="sr-Cyrl-RS" dirty="0" smtClean="0"/>
              <a:t>     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 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642910" y="428604"/>
            <a:ext cx="642942" cy="214314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786321"/>
            <a:ext cx="4000528" cy="159183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 descr="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643446"/>
            <a:ext cx="3643338" cy="182167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Chevron 6"/>
          <p:cNvSpPr/>
          <p:nvPr/>
        </p:nvSpPr>
        <p:spPr>
          <a:xfrm>
            <a:off x="642910" y="2357430"/>
            <a:ext cx="642942" cy="214314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9A37-712A-4686-A118-095600242A1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000100" y="6357958"/>
            <a:ext cx="4212264" cy="274320"/>
          </a:xfrm>
        </p:spPr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85728"/>
            <a:ext cx="8329642" cy="621510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dirty="0" smtClean="0"/>
              <a:t> 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     Ако чланове размере </a:t>
            </a:r>
            <a:r>
              <a:rPr lang="sr-Cyrl-RS" dirty="0" smtClean="0">
                <a:solidFill>
                  <a:srgbClr val="C00000"/>
                </a:solidFill>
              </a:rPr>
              <a:t>помножимо</a:t>
            </a:r>
            <a:r>
              <a:rPr lang="sr-Cyrl-RS" dirty="0" smtClean="0"/>
              <a:t> или</a:t>
            </a:r>
          </a:p>
          <a:p>
            <a:pPr>
              <a:buNone/>
            </a:pPr>
            <a:r>
              <a:rPr lang="sr-Cyrl-RS" dirty="0" smtClean="0">
                <a:solidFill>
                  <a:srgbClr val="C00000"/>
                </a:solidFill>
              </a:rPr>
              <a:t>поделимо</a:t>
            </a:r>
            <a:r>
              <a:rPr lang="sr-Cyrl-RS" dirty="0" smtClean="0"/>
              <a:t> </a:t>
            </a:r>
            <a:r>
              <a:rPr lang="sr-Cyrl-RS" dirty="0" smtClean="0">
                <a:solidFill>
                  <a:srgbClr val="FFC000"/>
                </a:solidFill>
              </a:rPr>
              <a:t>истим природним бројем</a:t>
            </a:r>
            <a:r>
              <a:rPr lang="sr-Cyrl-RS" dirty="0" smtClean="0"/>
              <a:t>,</a:t>
            </a:r>
          </a:p>
          <a:p>
            <a:pPr>
              <a:buNone/>
            </a:pPr>
            <a:r>
              <a:rPr lang="sr-Cyrl-RS" dirty="0" smtClean="0"/>
              <a:t>вредност размере се </a:t>
            </a:r>
            <a:r>
              <a:rPr lang="sr-Cyrl-RS" i="1" u="sng" dirty="0" smtClean="0">
                <a:solidFill>
                  <a:srgbClr val="C00000"/>
                </a:solidFill>
              </a:rPr>
              <a:t>не мења</a:t>
            </a:r>
            <a:r>
              <a:rPr lang="sr-Cyrl-RS" dirty="0" smtClean="0"/>
              <a:t>.  </a:t>
            </a:r>
            <a:endParaRPr lang="sr-Latn-RS" dirty="0" smtClean="0"/>
          </a:p>
          <a:p>
            <a:pPr>
              <a:buNone/>
            </a:pPr>
            <a:r>
              <a:rPr lang="sr-Latn-RS" dirty="0" smtClean="0"/>
              <a:t>         </a:t>
            </a:r>
            <a:r>
              <a:rPr lang="sr-Latn-RS" dirty="0" smtClean="0">
                <a:solidFill>
                  <a:srgbClr val="C00000"/>
                </a:solidFill>
              </a:rPr>
              <a:t>a</a:t>
            </a:r>
            <a:r>
              <a:rPr lang="sr-Latn-RS" dirty="0" smtClean="0"/>
              <a:t> : </a:t>
            </a:r>
            <a:r>
              <a:rPr lang="sr-Latn-RS" dirty="0" smtClean="0">
                <a:solidFill>
                  <a:srgbClr val="002060"/>
                </a:solidFill>
              </a:rPr>
              <a:t>b</a:t>
            </a:r>
            <a:r>
              <a:rPr lang="sr-Latn-RS" dirty="0" smtClean="0"/>
              <a:t> = (</a:t>
            </a:r>
            <a:r>
              <a:rPr lang="sr-Latn-RS" dirty="0" smtClean="0">
                <a:solidFill>
                  <a:srgbClr val="FFC000"/>
                </a:solidFill>
              </a:rPr>
              <a:t>k</a:t>
            </a:r>
            <a:r>
              <a:rPr lang="sr-Latn-RS" dirty="0" smtClean="0"/>
              <a:t> </a:t>
            </a:r>
            <a:r>
              <a:rPr lang="sr-Latn-RS" dirty="0" smtClean="0">
                <a:latin typeface="Times New Roman"/>
                <a:cs typeface="Times New Roman"/>
              </a:rPr>
              <a:t>· </a:t>
            </a:r>
            <a:r>
              <a:rPr lang="sr-Latn-RS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lang="sr-Latn-RS" dirty="0" smtClean="0">
                <a:latin typeface="Times New Roman"/>
                <a:cs typeface="Times New Roman"/>
              </a:rPr>
              <a:t>) : (</a:t>
            </a:r>
            <a:r>
              <a:rPr lang="sr-Latn-RS" dirty="0" smtClean="0">
                <a:solidFill>
                  <a:srgbClr val="FFC000"/>
                </a:solidFill>
              </a:rPr>
              <a:t>k</a:t>
            </a:r>
            <a:r>
              <a:rPr lang="sr-Latn-RS" dirty="0" smtClean="0"/>
              <a:t> </a:t>
            </a:r>
            <a:r>
              <a:rPr lang="sr-Latn-RS" dirty="0" smtClean="0">
                <a:latin typeface="Times New Roman"/>
                <a:cs typeface="Times New Roman"/>
              </a:rPr>
              <a:t>· </a:t>
            </a:r>
            <a:r>
              <a:rPr lang="sr-Latn-RS" dirty="0" smtClean="0">
                <a:solidFill>
                  <a:srgbClr val="002060"/>
                </a:solidFill>
                <a:latin typeface="Times New Roman"/>
                <a:cs typeface="Times New Roman"/>
              </a:rPr>
              <a:t>b</a:t>
            </a:r>
            <a:r>
              <a:rPr lang="sr-Latn-RS" dirty="0" smtClean="0">
                <a:latin typeface="Times New Roman"/>
                <a:cs typeface="Times New Roman"/>
              </a:rPr>
              <a:t>) </a:t>
            </a:r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928670"/>
            <a:ext cx="7953768" cy="235745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Chevron 5"/>
          <p:cNvSpPr/>
          <p:nvPr/>
        </p:nvSpPr>
        <p:spPr>
          <a:xfrm>
            <a:off x="500034" y="3929066"/>
            <a:ext cx="571504" cy="214314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357950" y="6143644"/>
            <a:ext cx="2214578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786446" y="5929330"/>
            <a:ext cx="2214578" cy="28575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214414" y="428604"/>
            <a:ext cx="285752" cy="42862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500298" y="428604"/>
            <a:ext cx="285752" cy="4286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000496" y="428604"/>
            <a:ext cx="285752" cy="42862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643570" y="428604"/>
            <a:ext cx="285752" cy="4286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286644" y="428604"/>
            <a:ext cx="285752" cy="42862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9A37-712A-4686-A118-095600242A1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142976" y="6215082"/>
            <a:ext cx="4212264" cy="274320"/>
          </a:xfrm>
        </p:spPr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5000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3579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dirty="0" smtClean="0"/>
              <a:t> </a:t>
            </a:r>
            <a:endParaRPr lang="en-US" dirty="0"/>
          </a:p>
        </p:txBody>
      </p:sp>
      <p:pic>
        <p:nvPicPr>
          <p:cNvPr id="4" name="Picture 3" descr="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57231"/>
            <a:ext cx="8072494" cy="287689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 descr="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143380"/>
            <a:ext cx="8149645" cy="164307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5643570" y="6000768"/>
            <a:ext cx="2214578" cy="28575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429388" y="6215082"/>
            <a:ext cx="2214578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785918" y="357166"/>
            <a:ext cx="285752" cy="4286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928926" y="357166"/>
            <a:ext cx="285752" cy="42862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000496" y="357166"/>
            <a:ext cx="285752" cy="42862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143504" y="357166"/>
            <a:ext cx="285752" cy="42862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286512" y="357166"/>
            <a:ext cx="285752" cy="42862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358082" y="357166"/>
            <a:ext cx="285752" cy="4286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9A37-712A-4686-A118-095600242A1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857224" y="6215082"/>
            <a:ext cx="4212264" cy="274320"/>
          </a:xfrm>
        </p:spPr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5000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63579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dirty="0" smtClean="0"/>
              <a:t>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                                          </a:t>
            </a:r>
          </a:p>
          <a:p>
            <a:pPr>
              <a:buNone/>
            </a:pPr>
            <a:r>
              <a:rPr lang="sr-Cyrl-RS" i="1" dirty="0" smtClean="0">
                <a:solidFill>
                  <a:srgbClr val="002060"/>
                </a:solidFill>
              </a:rPr>
              <a:t>                                     Домаћи задатак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</p:txBody>
      </p:sp>
      <p:pic>
        <p:nvPicPr>
          <p:cNvPr id="4" name="Picture 3" descr="5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643050"/>
            <a:ext cx="7883943" cy="257176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5572132" y="5715016"/>
            <a:ext cx="2071702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143636" y="5929330"/>
            <a:ext cx="2071702" cy="28575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591312" y="6162692"/>
            <a:ext cx="2071702" cy="28575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928662" y="1142984"/>
            <a:ext cx="285752" cy="4286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643042" y="1142984"/>
            <a:ext cx="285752" cy="42862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357422" y="1142984"/>
            <a:ext cx="285752" cy="42862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071802" y="1142984"/>
            <a:ext cx="285752" cy="42862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714744" y="1142984"/>
            <a:ext cx="285752" cy="42862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429124" y="1142984"/>
            <a:ext cx="285752" cy="4286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143504" y="1142984"/>
            <a:ext cx="285752" cy="42862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929322" y="1142984"/>
            <a:ext cx="285752" cy="42862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715140" y="1142984"/>
            <a:ext cx="285752" cy="42862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500958" y="1142984"/>
            <a:ext cx="285752" cy="42862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9A37-712A-4686-A118-095600242A1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642910" y="6215082"/>
            <a:ext cx="4212264" cy="274320"/>
          </a:xfrm>
        </p:spPr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62865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i="1" dirty="0" smtClean="0">
                <a:solidFill>
                  <a:srgbClr val="002060"/>
                </a:solidFill>
              </a:rPr>
              <a:t>                             Домаћи задатак</a:t>
            </a:r>
          </a:p>
          <a:p>
            <a:pPr>
              <a:buNone/>
            </a:pPr>
            <a:r>
              <a:rPr lang="sr-Cyrl-RS" dirty="0" smtClean="0"/>
              <a:t>    </a:t>
            </a:r>
          </a:p>
          <a:p>
            <a:pPr>
              <a:buNone/>
            </a:pPr>
            <a:r>
              <a:rPr lang="sr-Cyrl-RS" dirty="0" smtClean="0"/>
              <a:t>      </a:t>
            </a:r>
            <a:r>
              <a:rPr lang="sr-Cyrl-RS" u="sng" dirty="0" smtClean="0"/>
              <a:t>Збирка задатака</a:t>
            </a:r>
            <a:r>
              <a:rPr lang="sr-Cyrl-RS" dirty="0" smtClean="0"/>
              <a:t>:</a:t>
            </a:r>
          </a:p>
          <a:p>
            <a:pPr>
              <a:buNone/>
            </a:pPr>
            <a:r>
              <a:rPr lang="sr-Cyrl-RS" dirty="0" smtClean="0"/>
              <a:t>    </a:t>
            </a:r>
          </a:p>
          <a:p>
            <a:pPr>
              <a:buNone/>
            </a:pPr>
            <a:r>
              <a:rPr lang="sr-Cyrl-RS" dirty="0" smtClean="0"/>
              <a:t>      </a:t>
            </a:r>
            <a:r>
              <a:rPr lang="sr-Cyrl-RS" dirty="0" smtClean="0">
                <a:solidFill>
                  <a:srgbClr val="C00000"/>
                </a:solidFill>
              </a:rPr>
              <a:t>страна 191</a:t>
            </a:r>
            <a:r>
              <a:rPr lang="sr-Cyrl-RS" dirty="0" smtClean="0"/>
              <a:t>, задатак </a:t>
            </a:r>
            <a:r>
              <a:rPr lang="sr-Cyrl-RS" b="1" dirty="0" smtClean="0">
                <a:solidFill>
                  <a:srgbClr val="FFC000"/>
                </a:solidFill>
              </a:rPr>
              <a:t>222.</a:t>
            </a:r>
          </a:p>
          <a:p>
            <a:pPr>
              <a:buNone/>
            </a:pPr>
            <a:r>
              <a:rPr lang="sr-Cyrl-RS" dirty="0" smtClean="0"/>
              <a:t>    </a:t>
            </a:r>
          </a:p>
          <a:p>
            <a:pPr>
              <a:buNone/>
            </a:pPr>
            <a:r>
              <a:rPr lang="sr-Cyrl-RS" dirty="0" smtClean="0"/>
              <a:t>      </a:t>
            </a:r>
            <a:r>
              <a:rPr lang="sr-Cyrl-RS" dirty="0" smtClean="0">
                <a:solidFill>
                  <a:srgbClr val="C00000"/>
                </a:solidFill>
              </a:rPr>
              <a:t>страна 194</a:t>
            </a:r>
            <a:r>
              <a:rPr lang="sr-Cyrl-RS" dirty="0" smtClean="0"/>
              <a:t>, задаци </a:t>
            </a:r>
            <a:r>
              <a:rPr lang="sr-Cyrl-RS" b="1" dirty="0" smtClean="0">
                <a:solidFill>
                  <a:srgbClr val="FFC000"/>
                </a:solidFill>
              </a:rPr>
              <a:t>236.</a:t>
            </a:r>
            <a:r>
              <a:rPr lang="sr-Cyrl-RS" dirty="0" smtClean="0"/>
              <a:t> и </a:t>
            </a:r>
            <a:r>
              <a:rPr lang="sr-Cyrl-RS" b="1" dirty="0" smtClean="0">
                <a:solidFill>
                  <a:srgbClr val="FFC000"/>
                </a:solidFill>
              </a:rPr>
              <a:t>238</a:t>
            </a:r>
            <a:r>
              <a:rPr lang="sr-Cyrl-RS" dirty="0" smtClean="0"/>
              <a:t>.</a:t>
            </a:r>
          </a:p>
          <a:p>
            <a:pPr>
              <a:buNone/>
            </a:pPr>
            <a:r>
              <a:rPr lang="sr-Cyrl-RS" dirty="0" smtClean="0"/>
              <a:t>    </a:t>
            </a:r>
          </a:p>
          <a:p>
            <a:pPr>
              <a:buNone/>
            </a:pPr>
            <a:r>
              <a:rPr lang="sr-Cyrl-RS" dirty="0" smtClean="0"/>
              <a:t>      </a:t>
            </a:r>
            <a:r>
              <a:rPr lang="sr-Cyrl-RS" dirty="0" smtClean="0">
                <a:solidFill>
                  <a:srgbClr val="C00000"/>
                </a:solidFill>
              </a:rPr>
              <a:t>страна 195</a:t>
            </a:r>
            <a:r>
              <a:rPr lang="sr-Cyrl-RS" dirty="0" smtClean="0"/>
              <a:t>, задатак </a:t>
            </a:r>
            <a:r>
              <a:rPr lang="sr-Cyrl-RS" b="1" dirty="0" smtClean="0">
                <a:solidFill>
                  <a:srgbClr val="FFC000"/>
                </a:solidFill>
              </a:rPr>
              <a:t>247</a:t>
            </a:r>
            <a:r>
              <a:rPr lang="sr-Cyrl-RS" dirty="0" smtClean="0"/>
              <a:t>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  Домаћи задатак можете слати до</a:t>
            </a:r>
          </a:p>
          <a:p>
            <a:pPr>
              <a:buNone/>
            </a:pPr>
            <a:r>
              <a:rPr lang="sr-Cyrl-RS" dirty="0" smtClean="0"/>
              <a:t>       </a:t>
            </a:r>
          </a:p>
          <a:p>
            <a:pPr>
              <a:buNone/>
            </a:pPr>
            <a:r>
              <a:rPr lang="sr-Cyrl-RS" dirty="0" smtClean="0"/>
              <a:t>                 четвртка – </a:t>
            </a:r>
            <a:r>
              <a:rPr lang="sr-Cyrl-R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21.05.2020. </a:t>
            </a:r>
            <a:r>
              <a:rPr lang="sr-Cyrl-RS" dirty="0" smtClean="0"/>
              <a:t>у </a:t>
            </a:r>
            <a:r>
              <a:rPr lang="sr-Cyrl-R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14 часова</a:t>
            </a:r>
          </a:p>
          <a:p>
            <a:pPr>
              <a:buNone/>
            </a:pPr>
            <a:r>
              <a:rPr lang="sr-Cyrl-RS" dirty="0" smtClean="0"/>
              <a:t>                                                                  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786446" y="714356"/>
            <a:ext cx="2928958" cy="2357454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i="1" dirty="0" smtClean="0"/>
              <a:t>Срдачан поздрав,</a:t>
            </a:r>
          </a:p>
          <a:p>
            <a:pPr algn="ctr"/>
            <a:r>
              <a:rPr lang="sr-Cyrl-RS" i="1" dirty="0"/>
              <a:t>в</a:t>
            </a:r>
            <a:r>
              <a:rPr lang="sr-Cyrl-RS" i="1" dirty="0" smtClean="0"/>
              <a:t>аше наставнице Јована и Марија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9A37-712A-4686-A118-095600242A1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28662" y="6215082"/>
            <a:ext cx="4212264" cy="274320"/>
          </a:xfrm>
        </p:spPr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134</TotalTime>
  <Words>278</Words>
  <Application>Microsoft Office PowerPoint</Application>
  <PresentationFormat>On-screen Show (4:3)</PresentationFormat>
  <Paragraphs>85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Foundry</vt:lpstr>
      <vt:lpstr>Размера - обрада -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Размера - обрада -</dc:title>
  <dc:creator>Marija</dc:creator>
  <cp:lastModifiedBy>Marija</cp:lastModifiedBy>
  <cp:revision>15</cp:revision>
  <dcterms:created xsi:type="dcterms:W3CDTF">2020-05-12T10:40:12Z</dcterms:created>
  <dcterms:modified xsi:type="dcterms:W3CDTF">2020-05-14T07:50:54Z</dcterms:modified>
</cp:coreProperties>
</file>